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8" r:id="rId4"/>
    <p:sldId id="269" r:id="rId5"/>
    <p:sldId id="270" r:id="rId6"/>
    <p:sldId id="271" r:id="rId7"/>
    <p:sldId id="276" r:id="rId8"/>
    <p:sldId id="278" r:id="rId9"/>
    <p:sldId id="258" r:id="rId10"/>
    <p:sldId id="279" r:id="rId11"/>
    <p:sldId id="281" r:id="rId12"/>
    <p:sldId id="274" r:id="rId13"/>
    <p:sldId id="282" r:id="rId14"/>
    <p:sldId id="259" r:id="rId15"/>
    <p:sldId id="284" r:id="rId16"/>
    <p:sldId id="260" r:id="rId17"/>
    <p:sldId id="283" r:id="rId18"/>
    <p:sldId id="261" r:id="rId19"/>
    <p:sldId id="262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12롯데마트드림Light" panose="02020603020101020101" pitchFamily="18" charset="-127"/>
      <p:regular r:id="rId23"/>
    </p:embeddedFont>
    <p:embeddedFont>
      <p:font typeface="12롯데마트행복Light" panose="02020603020101020101" pitchFamily="18" charset="-127"/>
      <p:regular r:id="rId24"/>
    </p:embeddedFont>
    <p:embeddedFont>
      <p:font typeface="나눔고딕" panose="020B0600000101010101" charset="-127"/>
      <p:regular r:id="rId25"/>
      <p:bold r:id="rId26"/>
    </p:embeddedFont>
    <p:embeddedFont>
      <p:font typeface="Verdana" panose="020B0604030504040204" pitchFamily="34" charset="0"/>
      <p:regular r:id="rId27"/>
      <p:bold r:id="rId28"/>
      <p:italic r:id="rId29"/>
      <p:boldItalic r:id="rId30"/>
    </p:embeddedFont>
    <p:embeddedFont>
      <p:font typeface="12롯데마트드림Medium" panose="02020603020101020101" pitchFamily="18" charset="-127"/>
      <p:regular r:id="rId31"/>
    </p:embeddedFont>
    <p:embeddedFont>
      <p:font typeface="12롯데마트행복Bold" panose="02020603020101020101" pitchFamily="18" charset="-127"/>
      <p:regular r:id="rId32"/>
    </p:embeddedFont>
    <p:embeddedFont>
      <p:font typeface="12롯데마트드림Bold" panose="02020603020101020101" pitchFamily="18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EAEBED"/>
    <a:srgbClr val="3E3E3E"/>
    <a:srgbClr val="EAF5FB"/>
    <a:srgbClr val="FFD44E"/>
    <a:srgbClr val="2B4682"/>
    <a:srgbClr val="FE4E50"/>
    <a:srgbClr val="704837"/>
    <a:srgbClr val="F3A65E"/>
    <a:srgbClr val="74C4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-1421" y="-8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73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48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92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83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1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78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723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348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83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822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90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bucketexplorer.com/" TargetMode="External"/><Relationship Id="rId4" Type="http://schemas.openxmlformats.org/officeDocument/2006/relationships/hyperlink" Target="http://s3browser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-1" y="803036"/>
            <a:ext cx="10388171" cy="482400"/>
          </a:xfrm>
          <a:prstGeom prst="rect">
            <a:avLst/>
          </a:prstGeom>
          <a:solidFill>
            <a:srgbClr val="2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-1" y="1285436"/>
            <a:ext cx="10388171" cy="482400"/>
          </a:xfrm>
          <a:prstGeom prst="rect">
            <a:avLst/>
          </a:prstGeom>
          <a:solidFill>
            <a:srgbClr val="2B4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-1" y="1767836"/>
            <a:ext cx="10388171" cy="482400"/>
          </a:xfrm>
          <a:prstGeom prst="rect">
            <a:avLst/>
          </a:prstGeom>
          <a:solidFill>
            <a:srgbClr val="74C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-1" y="2250236"/>
            <a:ext cx="10388171" cy="482400"/>
          </a:xfrm>
          <a:prstGeom prst="rect">
            <a:avLst/>
          </a:prstGeom>
          <a:solidFill>
            <a:srgbClr val="FFD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-1" y="2732636"/>
            <a:ext cx="10388171" cy="482400"/>
          </a:xfrm>
          <a:prstGeom prst="rect">
            <a:avLst/>
          </a:prstGeom>
          <a:solidFill>
            <a:srgbClr val="FE4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-1" y="3215036"/>
            <a:ext cx="10388171" cy="482400"/>
          </a:xfrm>
          <a:prstGeom prst="rect">
            <a:avLst/>
          </a:prstGeom>
          <a:solidFill>
            <a:srgbClr val="70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1037492" y="966753"/>
            <a:ext cx="10080325" cy="2489483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123032" y="2108955"/>
            <a:ext cx="5280773" cy="1114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00206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1) AWS S3 (</a:t>
            </a:r>
            <a:r>
              <a:rPr lang="en-US" altLang="ko-KR" sz="2400" b="1" dirty="0">
                <a:solidFill>
                  <a:srgbClr val="00206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Simple Storage Service)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00206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2) AWS CLI (</a:t>
            </a:r>
            <a:r>
              <a:rPr lang="en-US" altLang="ko-KR" sz="2400" b="1" dirty="0">
                <a:solidFill>
                  <a:srgbClr val="00206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Command Line Interface)</a:t>
            </a:r>
            <a:endParaRPr lang="ko-KR" altLang="en-US" sz="2400" b="1" dirty="0">
              <a:solidFill>
                <a:srgbClr val="00206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54901" y="1338908"/>
            <a:ext cx="86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gradFill flip="none" rotWithShape="1">
                  <a:gsLst>
                    <a:gs pos="0">
                      <a:srgbClr val="2B4682"/>
                    </a:gs>
                    <a:gs pos="100000">
                      <a:srgbClr val="FE4E50"/>
                    </a:gs>
                  </a:gsLst>
                  <a:lin ang="0" scaled="1"/>
                  <a:tileRect/>
                </a:gra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AWS(Amazon Web Service) Tutorials</a:t>
            </a:r>
            <a:endParaRPr lang="ko-KR" altLang="en-US" sz="3200" b="1" dirty="0">
              <a:gradFill flip="none" rotWithShape="1">
                <a:gsLst>
                  <a:gs pos="0">
                    <a:srgbClr val="2B4682"/>
                  </a:gs>
                  <a:gs pos="100000">
                    <a:srgbClr val="FE4E50"/>
                  </a:gs>
                </a:gsLst>
                <a:lin ang="0" scaled="1"/>
                <a:tileRect/>
              </a:gra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2426677" y="2009036"/>
            <a:ext cx="6787661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244031" y="0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Made by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hyekang,lee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186099" y="5883445"/>
            <a:ext cx="184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2017.04.19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388170" y="6252777"/>
            <a:ext cx="1507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Byung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Yun Jeon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4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0" y="195484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0" y="206152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rgbClr val="2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562720"/>
            <a:ext cx="2520000" cy="482400"/>
          </a:xfrm>
          <a:prstGeom prst="rect">
            <a:avLst/>
          </a:prstGeom>
          <a:solidFill>
            <a:srgbClr val="2B4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9236" y="61925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0" y="1045120"/>
            <a:ext cx="482600" cy="482400"/>
            <a:chOff x="0" y="563880"/>
            <a:chExt cx="482600" cy="482400"/>
          </a:xfrm>
        </p:grpSpPr>
        <p:sp>
          <p:nvSpPr>
            <p:cNvPr id="32" name="직사각형 31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4C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1527520"/>
            <a:ext cx="482600" cy="482400"/>
            <a:chOff x="0" y="563880"/>
            <a:chExt cx="482600" cy="482400"/>
          </a:xfrm>
        </p:grpSpPr>
        <p:sp>
          <p:nvSpPr>
            <p:cNvPr id="35" name="직사각형 34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0" y="2009920"/>
            <a:ext cx="482600" cy="482400"/>
            <a:chOff x="0" y="563880"/>
            <a:chExt cx="482600" cy="482400"/>
          </a:xfrm>
        </p:grpSpPr>
        <p:sp>
          <p:nvSpPr>
            <p:cNvPr id="38" name="직사각형 3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0" y="2492320"/>
            <a:ext cx="482600" cy="482400"/>
            <a:chOff x="0" y="563880"/>
            <a:chExt cx="482600" cy="482400"/>
          </a:xfrm>
        </p:grpSpPr>
        <p:sp>
          <p:nvSpPr>
            <p:cNvPr id="41" name="직사각형 40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61836" y="62531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</a:t>
            </a:r>
            <a:r>
              <a:rPr lang="ko-KR" altLang="en-US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활용하기</a:t>
            </a:r>
            <a:endParaRPr lang="ko-KR" altLang="en-US" b="1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179306" y="817935"/>
            <a:ext cx="2606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https://templated.co</a:t>
            </a:r>
            <a:endParaRPr lang="ko-KR" alt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25900" y="559338"/>
            <a:ext cx="1067921" cy="443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데모 환경</a:t>
            </a:r>
            <a:endParaRPr lang="en-US" altLang="ko-KR" b="1" baseline="30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5"/>
          <a:stretch/>
        </p:blipFill>
        <p:spPr bwMode="auto">
          <a:xfrm>
            <a:off x="2645410" y="1198879"/>
            <a:ext cx="8140700" cy="540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384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/>
          <p:cNvSpPr/>
          <p:nvPr/>
        </p:nvSpPr>
        <p:spPr>
          <a:xfrm>
            <a:off x="5051827" y="2419960"/>
            <a:ext cx="2804455" cy="2837866"/>
          </a:xfrm>
          <a:prstGeom prst="roundRect">
            <a:avLst>
              <a:gd name="adj" fmla="val 6115"/>
            </a:avLst>
          </a:prstGeom>
          <a:solidFill>
            <a:srgbClr val="EAF5FB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4" name="Picture 14" descr="C:\Users\titicaca\Desktop\cloud_upload_arrow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643" y="2529786"/>
            <a:ext cx="1954822" cy="195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0" y="195484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0" y="206152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rgbClr val="2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562720"/>
            <a:ext cx="2520000" cy="482400"/>
          </a:xfrm>
          <a:prstGeom prst="rect">
            <a:avLst/>
          </a:prstGeom>
          <a:solidFill>
            <a:srgbClr val="2B4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9236" y="61925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0" y="1045120"/>
            <a:ext cx="482600" cy="482400"/>
            <a:chOff x="0" y="563880"/>
            <a:chExt cx="482600" cy="482400"/>
          </a:xfrm>
        </p:grpSpPr>
        <p:sp>
          <p:nvSpPr>
            <p:cNvPr id="32" name="직사각형 31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4C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1527520"/>
            <a:ext cx="482600" cy="482400"/>
            <a:chOff x="0" y="563880"/>
            <a:chExt cx="482600" cy="482400"/>
          </a:xfrm>
        </p:grpSpPr>
        <p:sp>
          <p:nvSpPr>
            <p:cNvPr id="35" name="직사각형 34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0" y="2009920"/>
            <a:ext cx="482600" cy="482400"/>
            <a:chOff x="0" y="563880"/>
            <a:chExt cx="482600" cy="482400"/>
          </a:xfrm>
        </p:grpSpPr>
        <p:sp>
          <p:nvSpPr>
            <p:cNvPr id="38" name="직사각형 3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0" y="2492320"/>
            <a:ext cx="482600" cy="482400"/>
            <a:chOff x="0" y="563880"/>
            <a:chExt cx="482600" cy="482400"/>
          </a:xfrm>
        </p:grpSpPr>
        <p:sp>
          <p:nvSpPr>
            <p:cNvPr id="41" name="직사각형 40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61836" y="62531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</a:t>
            </a:r>
            <a:r>
              <a:rPr lang="ko-KR" altLang="en-US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활용하기</a:t>
            </a:r>
            <a:endParaRPr lang="ko-KR" altLang="en-US" b="1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31725" y="5406060"/>
            <a:ext cx="2606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https://templated.co</a:t>
            </a:r>
            <a:endParaRPr lang="ko-KR" alt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744509" y="5338276"/>
            <a:ext cx="2076209" cy="443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파일</a:t>
            </a:r>
            <a:r>
              <a:rPr lang="en-US" altLang="ko-KR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폴더 권한 부여</a:t>
            </a:r>
            <a:endParaRPr lang="en-US" altLang="ko-KR" baseline="30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010206" y="5338276"/>
            <a:ext cx="1872629" cy="443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파일</a:t>
            </a:r>
            <a:r>
              <a:rPr lang="en-US" altLang="ko-KR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폴더 업로드 </a:t>
            </a:r>
            <a:endParaRPr lang="en-US" altLang="ko-KR" baseline="30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45" name="Picture 5" descr="C:\Users\titicaca\Desktop\Internet_Explorer_9_icon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25" y="2651706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모서리가 둥근 직사각형 44"/>
          <p:cNvSpPr/>
          <p:nvPr/>
        </p:nvSpPr>
        <p:spPr>
          <a:xfrm>
            <a:off x="1331725" y="2419960"/>
            <a:ext cx="2804455" cy="2837866"/>
          </a:xfrm>
          <a:prstGeom prst="roundRect">
            <a:avLst>
              <a:gd name="adj" fmla="val 6115"/>
            </a:avLst>
          </a:prstGeom>
          <a:solidFill>
            <a:srgbClr val="EAF5FB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839222" y="2836905"/>
            <a:ext cx="1989863" cy="1542238"/>
            <a:chOff x="1910342" y="2836905"/>
            <a:chExt cx="1989863" cy="1542238"/>
          </a:xfrm>
        </p:grpSpPr>
        <p:pic>
          <p:nvPicPr>
            <p:cNvPr id="10250" name="Picture 10" descr="C:\Users\titicaca\Desktop\1000px-Blue_globe_icon.sv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342" y="2836905"/>
              <a:ext cx="1361177" cy="1393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3017520" y="3458436"/>
              <a:ext cx="874845" cy="772314"/>
            </a:xfrm>
            <a:prstGeom prst="rect">
              <a:avLst/>
            </a:prstGeom>
            <a:solidFill>
              <a:srgbClr val="EAF5F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51" name="Picture 11" descr="C:\Users\titicaca\Desktop\YPS__file_document_down_arrow_download_sheet_paper_page_text-51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6685" y="3385623"/>
              <a:ext cx="993520" cy="993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직사각형 26"/>
          <p:cNvSpPr/>
          <p:nvPr/>
        </p:nvSpPr>
        <p:spPr>
          <a:xfrm>
            <a:off x="1331725" y="4473034"/>
            <a:ext cx="2804455" cy="560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홈페이지 다운로드</a:t>
            </a:r>
            <a:endParaRPr lang="en-US" altLang="ko-KR" sz="2400" b="1" baseline="30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53228" y="1735862"/>
            <a:ext cx="121219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2</a:t>
            </a:r>
            <a:r>
              <a:rPr lang="ko-KR" altLang="en-US" sz="3000" b="1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단계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661628" y="1768720"/>
            <a:ext cx="121219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</a:t>
            </a:r>
            <a:r>
              <a:rPr lang="ko-KR" altLang="en-US" sz="3000" b="1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단계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09309" y="1620446"/>
            <a:ext cx="1212191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1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1</a:t>
            </a:r>
            <a:r>
              <a:rPr lang="ko-KR" altLang="en-US" sz="3000" b="1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단계 </a:t>
            </a:r>
            <a:endParaRPr lang="en-US" altLang="ko-KR" sz="3000" b="1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46" name="Picture 5" descr="C:\Users\titicaca\Desktop\Internet_Explorer_9_icon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27" y="2651706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46"/>
          <p:cNvSpPr/>
          <p:nvPr/>
        </p:nvSpPr>
        <p:spPr>
          <a:xfrm>
            <a:off x="8760227" y="2419960"/>
            <a:ext cx="2804455" cy="2837866"/>
          </a:xfrm>
          <a:prstGeom prst="roundRect">
            <a:avLst>
              <a:gd name="adj" fmla="val 6115"/>
            </a:avLst>
          </a:prstGeom>
          <a:solidFill>
            <a:srgbClr val="EAF5FB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8727214" y="4473034"/>
            <a:ext cx="2837468" cy="560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홈페이지 권한설정 </a:t>
            </a:r>
            <a:endParaRPr lang="en-US" altLang="ko-KR" sz="2400" b="1" baseline="30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051827" y="4473034"/>
            <a:ext cx="2804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 </a:t>
            </a:r>
            <a:r>
              <a:rPr lang="ko-KR" altLang="en-US" sz="24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홈페이지 </a:t>
            </a:r>
            <a:r>
              <a:rPr lang="ko-KR" altLang="en-US" sz="24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업로</a:t>
            </a:r>
            <a:r>
              <a:rPr lang="ko-KR" altLang="en-US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드</a:t>
            </a:r>
            <a:endParaRPr lang="en-US" altLang="ko-KR" sz="2400" b="1" baseline="30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4177800" y="3385434"/>
            <a:ext cx="832406" cy="84531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오른쪽 화살표 60"/>
          <p:cNvSpPr/>
          <p:nvPr/>
        </p:nvSpPr>
        <p:spPr>
          <a:xfrm>
            <a:off x="7897902" y="3385434"/>
            <a:ext cx="832406" cy="84531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C:\Users\titicaca\Desktop\unlock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415" y="2714985"/>
            <a:ext cx="1985302" cy="198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0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0" y="195484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0" y="206152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rgbClr val="2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562720"/>
            <a:ext cx="2880000" cy="482400"/>
          </a:xfrm>
          <a:prstGeom prst="rect">
            <a:avLst/>
          </a:prstGeom>
          <a:solidFill>
            <a:srgbClr val="2B4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9236" y="61925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0" y="1045120"/>
            <a:ext cx="482600" cy="482400"/>
            <a:chOff x="0" y="563880"/>
            <a:chExt cx="482600" cy="482400"/>
          </a:xfrm>
        </p:grpSpPr>
        <p:sp>
          <p:nvSpPr>
            <p:cNvPr id="32" name="직사각형 31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4C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1527520"/>
            <a:ext cx="482600" cy="482400"/>
            <a:chOff x="0" y="563880"/>
            <a:chExt cx="482600" cy="482400"/>
          </a:xfrm>
        </p:grpSpPr>
        <p:sp>
          <p:nvSpPr>
            <p:cNvPr id="35" name="직사각형 34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0" y="2009920"/>
            <a:ext cx="482600" cy="482400"/>
            <a:chOff x="0" y="563880"/>
            <a:chExt cx="482600" cy="482400"/>
          </a:xfrm>
        </p:grpSpPr>
        <p:sp>
          <p:nvSpPr>
            <p:cNvPr id="38" name="직사각형 3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0" y="2492320"/>
            <a:ext cx="482600" cy="482400"/>
            <a:chOff x="0" y="563880"/>
            <a:chExt cx="482600" cy="482400"/>
          </a:xfrm>
        </p:grpSpPr>
        <p:sp>
          <p:nvSpPr>
            <p:cNvPr id="41" name="직사각형 40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61836" y="62531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</a:t>
            </a:r>
            <a:r>
              <a:rPr lang="ko-KR" altLang="en-US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활용하기</a:t>
            </a:r>
            <a:endParaRPr lang="ko-KR" altLang="en-US" b="1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85022" y="1046854"/>
            <a:ext cx="1111741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8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Lab 1</a:t>
            </a:r>
            <a:r>
              <a:rPr lang="en-US" altLang="ko-KR" sz="66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-2</a:t>
            </a:r>
            <a:r>
              <a:rPr lang="en-US" altLang="ko-KR" sz="88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pPr algn="ctr"/>
            <a:r>
              <a:rPr lang="ko-KR" altLang="en-US" sz="24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2400" b="1" dirty="0" smtClean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sz="72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로컬에서 </a:t>
            </a:r>
            <a:r>
              <a:rPr lang="en-US" altLang="ko-KR" sz="72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</a:t>
            </a:r>
            <a:r>
              <a:rPr lang="ko-KR" altLang="en-US" sz="72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72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관리하기</a:t>
            </a:r>
            <a:endParaRPr lang="en-US" altLang="ko-KR" sz="7200" b="1" baseline="30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340449" y="440644"/>
            <a:ext cx="238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https://templated.co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306442" y="5859118"/>
            <a:ext cx="2593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http://s3browser.com/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2306442" y="6284704"/>
            <a:ext cx="5719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http://www.bucketexplorer.com/be-download.html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54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0" y="195484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0" y="206152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rgbClr val="2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562720"/>
            <a:ext cx="2520000" cy="482400"/>
          </a:xfrm>
          <a:prstGeom prst="rect">
            <a:avLst/>
          </a:prstGeom>
          <a:solidFill>
            <a:srgbClr val="2B4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9236" y="61925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0" y="1045120"/>
            <a:ext cx="482600" cy="482400"/>
            <a:chOff x="0" y="563880"/>
            <a:chExt cx="482600" cy="482400"/>
          </a:xfrm>
        </p:grpSpPr>
        <p:sp>
          <p:nvSpPr>
            <p:cNvPr id="32" name="직사각형 31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4C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1527520"/>
            <a:ext cx="482600" cy="482400"/>
            <a:chOff x="0" y="563880"/>
            <a:chExt cx="482600" cy="482400"/>
          </a:xfrm>
        </p:grpSpPr>
        <p:sp>
          <p:nvSpPr>
            <p:cNvPr id="35" name="직사각형 34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0" y="2009920"/>
            <a:ext cx="482600" cy="482400"/>
            <a:chOff x="0" y="563880"/>
            <a:chExt cx="482600" cy="482400"/>
          </a:xfrm>
        </p:grpSpPr>
        <p:sp>
          <p:nvSpPr>
            <p:cNvPr id="38" name="직사각형 3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0" y="2492320"/>
            <a:ext cx="482600" cy="482400"/>
            <a:chOff x="0" y="563880"/>
            <a:chExt cx="482600" cy="482400"/>
          </a:xfrm>
        </p:grpSpPr>
        <p:sp>
          <p:nvSpPr>
            <p:cNvPr id="41" name="직사각형 40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61836" y="62531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</a:t>
            </a:r>
            <a:r>
              <a:rPr lang="ko-KR" altLang="en-US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활용하기</a:t>
            </a:r>
            <a:endParaRPr lang="ko-KR" altLang="en-US" b="1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25900" y="559338"/>
            <a:ext cx="25474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</a:t>
            </a:r>
            <a:r>
              <a:rPr lang="ko-KR" altLang="en-US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가지 관리 프로그램 소개</a:t>
            </a:r>
            <a:endParaRPr lang="en-US" altLang="ko-KR" b="1" baseline="30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987651" y="6460400"/>
            <a:ext cx="62043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https://console.aws.amazon.com/iam/home?#/security_credential</a:t>
            </a:r>
            <a:endParaRPr lang="ko-KR" altLang="en-US" sz="14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85023" y="1228433"/>
            <a:ext cx="1576522" cy="443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 Browser </a:t>
            </a:r>
            <a:r>
              <a:rPr lang="en-US" altLang="ko-KR" b="1" baseline="30000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[1]</a:t>
            </a:r>
            <a:endParaRPr lang="en-US" altLang="ko-KR" b="1" baseline="30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119023" y="1260716"/>
            <a:ext cx="1999586" cy="443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Bucket Explorer</a:t>
            </a:r>
            <a:r>
              <a:rPr lang="en-US" altLang="ko-KR" b="1" baseline="30000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[2]</a:t>
            </a:r>
            <a:endParaRPr lang="en-US" altLang="ko-KR" b="1" baseline="30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23" y="1768720"/>
            <a:ext cx="4892398" cy="3690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886623" y="5560406"/>
            <a:ext cx="3235181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장점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비상업적인 경우 무료 </a:t>
            </a:r>
            <a:r>
              <a:rPr lang="ko-KR" altLang="en-US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</a:t>
            </a:r>
            <a:endParaRPr lang="en-US" altLang="ko-KR" dirty="0" smtClean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단점 </a:t>
            </a:r>
            <a:r>
              <a:rPr lang="en-US" altLang="ko-KR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윈도우 환경에서 구동</a:t>
            </a:r>
            <a:endParaRPr lang="en-US" altLang="ko-KR" dirty="0" smtClean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60" y="1768720"/>
            <a:ext cx="5320848" cy="369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6271260" y="5560406"/>
            <a:ext cx="3438762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장점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다양한 언어에서 사용 가능</a:t>
            </a:r>
            <a:endParaRPr lang="en-US" altLang="ko-KR" dirty="0" smtClean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단점 </a:t>
            </a:r>
            <a:r>
              <a:rPr lang="en-US" altLang="ko-KR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체험기간이 지나면 유료 구독</a:t>
            </a:r>
            <a:endParaRPr lang="en-US" altLang="ko-KR" dirty="0" smtClean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633394" y="74271"/>
            <a:ext cx="348403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[1] </a:t>
            </a:r>
            <a:r>
              <a:rPr lang="en-US" altLang="ko-K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http</a:t>
            </a:r>
            <a:r>
              <a:rPr lang="en-US" altLang="ko-K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://s3browser.com</a:t>
            </a:r>
            <a:r>
              <a:rPr lang="en-US" altLang="ko-K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/</a:t>
            </a:r>
            <a:endParaRPr lang="en-US" altLang="ko-KR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[2] </a:t>
            </a:r>
            <a:r>
              <a:rPr lang="en-US" altLang="ko-K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http://www.bucketexplorer.com</a:t>
            </a:r>
            <a:r>
              <a:rPr lang="en-US" altLang="ko-K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/</a:t>
            </a:r>
            <a:endParaRPr lang="en-US" altLang="ko-KR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98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0" y="568560"/>
            <a:ext cx="2520000" cy="482400"/>
          </a:xfrm>
          <a:prstGeom prst="rect">
            <a:avLst/>
          </a:prstGeom>
          <a:solidFill>
            <a:srgbClr val="74C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0" y="1050960"/>
            <a:ext cx="482600" cy="482400"/>
            <a:chOff x="0" y="563880"/>
            <a:chExt cx="482600" cy="482400"/>
          </a:xfrm>
        </p:grpSpPr>
        <p:sp>
          <p:nvSpPr>
            <p:cNvPr id="35" name="직사각형 34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6" name="직선 연결선 15"/>
          <p:cNvCxnSpPr/>
          <p:nvPr/>
        </p:nvCxnSpPr>
        <p:spPr>
          <a:xfrm>
            <a:off x="0" y="147828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0" y="158496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0" y="1533360"/>
            <a:ext cx="482600" cy="482400"/>
            <a:chOff x="0" y="563880"/>
            <a:chExt cx="482600" cy="482400"/>
          </a:xfrm>
        </p:grpSpPr>
        <p:sp>
          <p:nvSpPr>
            <p:cNvPr id="38" name="직사각형 3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0" y="2015760"/>
            <a:ext cx="482600" cy="482400"/>
            <a:chOff x="0" y="563880"/>
            <a:chExt cx="482600" cy="482400"/>
          </a:xfrm>
        </p:grpSpPr>
        <p:sp>
          <p:nvSpPr>
            <p:cNvPr id="41" name="직사각형 40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61836" y="627042"/>
            <a:ext cx="186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AWS CLI </a:t>
            </a:r>
            <a:r>
              <a:rPr lang="ko-KR" altLang="en-US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설치하기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096000" y="64740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http://pyrasis.com/book/TheArtOfAmazonWebServices/Chapter30/02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79236" y="6292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96"/>
          <a:stretch/>
        </p:blipFill>
        <p:spPr bwMode="auto">
          <a:xfrm>
            <a:off x="2715137" y="1047420"/>
            <a:ext cx="5971663" cy="1953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905" r="41901" b="17020"/>
          <a:stretch/>
        </p:blipFill>
        <p:spPr bwMode="auto">
          <a:xfrm>
            <a:off x="2684657" y="3488792"/>
            <a:ext cx="6002144" cy="60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2684656" y="618522"/>
            <a:ext cx="174393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</a:t>
            </a: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ython </a:t>
            </a: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pip </a:t>
            </a:r>
            <a:r>
              <a:rPr lang="ko-KR" altLang="en-US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설치</a:t>
            </a:r>
            <a:endParaRPr lang="en-US" altLang="ko-KR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684656" y="3034500"/>
            <a:ext cx="146104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AWS CLI </a:t>
            </a:r>
            <a:r>
              <a:rPr lang="ko-KR" altLang="en-US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설치</a:t>
            </a:r>
            <a:endParaRPr lang="en-US" altLang="ko-KR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77"/>
          <a:stretch/>
        </p:blipFill>
        <p:spPr bwMode="auto">
          <a:xfrm>
            <a:off x="2760856" y="4683859"/>
            <a:ext cx="5925945" cy="1558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2684656" y="4199087"/>
            <a:ext cx="1868204" cy="443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AWS CLI </a:t>
            </a:r>
            <a:r>
              <a:rPr lang="ko-KR" altLang="en-US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초기설정</a:t>
            </a:r>
            <a:endParaRPr lang="en-US" altLang="ko-KR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09160" y="4324512"/>
            <a:ext cx="7193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https://console.aws.amazon.com/iam/home?#/security_credential</a:t>
            </a:r>
            <a:endParaRPr lang="ko-KR" altLang="en-US" sz="14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73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0" y="99568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0" y="110236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568360"/>
            <a:ext cx="2520000" cy="482400"/>
          </a:xfrm>
          <a:prstGeom prst="rect">
            <a:avLst/>
          </a:prstGeom>
          <a:solidFill>
            <a:srgbClr val="FFD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79236" y="62489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0" y="1050760"/>
            <a:ext cx="482600" cy="482400"/>
            <a:chOff x="0" y="563880"/>
            <a:chExt cx="482600" cy="482400"/>
          </a:xfrm>
        </p:grpSpPr>
        <p:sp>
          <p:nvSpPr>
            <p:cNvPr id="38" name="직사각형 3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0" y="1533160"/>
            <a:ext cx="482600" cy="482400"/>
            <a:chOff x="0" y="563880"/>
            <a:chExt cx="482600" cy="482400"/>
          </a:xfrm>
        </p:grpSpPr>
        <p:sp>
          <p:nvSpPr>
            <p:cNvPr id="41" name="직사각형 40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61835" y="620986"/>
            <a:ext cx="146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AWS CLI Lab.</a:t>
            </a:r>
            <a:endParaRPr lang="ko-KR" altLang="en-US" b="1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7670" y="6428407"/>
            <a:ext cx="68643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http://pyrasis.com/book/TheArtOfAmazonWebServices/Chapter30/03</a:t>
            </a:r>
            <a:endParaRPr lang="ko-KR" alt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427" y="1172610"/>
            <a:ext cx="856615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2525900" y="559338"/>
            <a:ext cx="189987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EC2 </a:t>
            </a:r>
            <a:r>
              <a:rPr lang="ko-KR" altLang="en-US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정보 파악하기</a:t>
            </a:r>
            <a:endParaRPr lang="en-US" altLang="ko-KR" b="1" baseline="30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4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0" y="99568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0" y="110236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568360"/>
            <a:ext cx="2520000" cy="482400"/>
          </a:xfrm>
          <a:prstGeom prst="rect">
            <a:avLst/>
          </a:prstGeom>
          <a:solidFill>
            <a:srgbClr val="FFD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79236" y="62489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0" y="1050760"/>
            <a:ext cx="482600" cy="482400"/>
            <a:chOff x="0" y="563880"/>
            <a:chExt cx="482600" cy="482400"/>
          </a:xfrm>
        </p:grpSpPr>
        <p:sp>
          <p:nvSpPr>
            <p:cNvPr id="38" name="직사각형 3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0" y="1533160"/>
            <a:ext cx="482600" cy="482400"/>
            <a:chOff x="0" y="563880"/>
            <a:chExt cx="482600" cy="482400"/>
          </a:xfrm>
        </p:grpSpPr>
        <p:sp>
          <p:nvSpPr>
            <p:cNvPr id="41" name="직사각형 40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61835" y="620986"/>
            <a:ext cx="146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AWS CLI Lab.</a:t>
            </a:r>
            <a:endParaRPr lang="ko-KR" altLang="en-US" b="1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66" name="직사각형 465"/>
          <p:cNvSpPr/>
          <p:nvPr/>
        </p:nvSpPr>
        <p:spPr>
          <a:xfrm>
            <a:off x="785022" y="1046854"/>
            <a:ext cx="1111741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8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Lab 2. </a:t>
            </a:r>
          </a:p>
          <a:p>
            <a:pPr algn="ctr"/>
            <a:r>
              <a:rPr lang="ko-KR" altLang="en-US" sz="24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2400" b="1" dirty="0" smtClean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en-US" altLang="ko-KR" sz="72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EC2 </a:t>
            </a:r>
            <a:r>
              <a:rPr lang="ko-KR" altLang="en-US" sz="72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관리하기</a:t>
            </a:r>
            <a:endParaRPr lang="en-US" altLang="ko-KR" sz="7200" b="1" baseline="30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697212" y="4788880"/>
            <a:ext cx="6205228" cy="1392001"/>
          </a:xfrm>
          <a:prstGeom prst="roundRect">
            <a:avLst>
              <a:gd name="adj" fmla="val 7367"/>
            </a:avLst>
          </a:prstGeom>
          <a:solidFill>
            <a:srgbClr val="33333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966998" y="4884994"/>
            <a:ext cx="5474576" cy="11857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 smtClean="0">
                <a:solidFill>
                  <a:schemeClr val="bg1"/>
                </a:solidFill>
              </a:rPr>
              <a:t>$ </a:t>
            </a:r>
            <a:r>
              <a:rPr lang="en-US" altLang="ko-KR" sz="1400" dirty="0" err="1">
                <a:solidFill>
                  <a:schemeClr val="bg1"/>
                </a:solidFill>
              </a:rPr>
              <a:t>aws</a:t>
            </a:r>
            <a:r>
              <a:rPr lang="en-US" altLang="ko-KR" sz="1400" dirty="0">
                <a:solidFill>
                  <a:schemeClr val="bg1"/>
                </a:solidFill>
              </a:rPr>
              <a:t> ec2 start-instances --instance-ids i-0e7abc17 --no-dry-run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$ </a:t>
            </a:r>
            <a:r>
              <a:rPr lang="en-US" altLang="ko-KR" sz="1400" dirty="0" err="1">
                <a:solidFill>
                  <a:schemeClr val="bg1"/>
                </a:solidFill>
              </a:rPr>
              <a:t>aws</a:t>
            </a:r>
            <a:r>
              <a:rPr lang="en-US" altLang="ko-KR" sz="1400" dirty="0">
                <a:solidFill>
                  <a:schemeClr val="bg1"/>
                </a:solidFill>
              </a:rPr>
              <a:t> ec2 start-instances --instance-ids i-0e7abc17 --dry-run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$ </a:t>
            </a:r>
            <a:r>
              <a:rPr lang="en-US" altLang="ko-KR" sz="1400" dirty="0" err="1">
                <a:solidFill>
                  <a:schemeClr val="bg1"/>
                </a:solidFill>
              </a:rPr>
              <a:t>aws</a:t>
            </a:r>
            <a:r>
              <a:rPr lang="en-US" altLang="ko-KR" sz="1400" dirty="0">
                <a:solidFill>
                  <a:schemeClr val="bg1"/>
                </a:solidFill>
              </a:rPr>
              <a:t> ec2 reboot-instances --instance-ids i-0e7abc17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$ </a:t>
            </a:r>
            <a:r>
              <a:rPr lang="en-US" altLang="ko-KR" sz="1400" dirty="0" err="1">
                <a:solidFill>
                  <a:schemeClr val="bg1"/>
                </a:solidFill>
              </a:rPr>
              <a:t>aws</a:t>
            </a:r>
            <a:r>
              <a:rPr lang="en-US" altLang="ko-KR" sz="1400" dirty="0">
                <a:solidFill>
                  <a:schemeClr val="bg1"/>
                </a:solidFill>
              </a:rPr>
              <a:t> ec2 terminate-instances --instance-ids i-0e7abc17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95877" y="4788880"/>
            <a:ext cx="4490977" cy="1392001"/>
          </a:xfrm>
          <a:prstGeom prst="roundRect">
            <a:avLst>
              <a:gd name="adj" fmla="val 7367"/>
            </a:avLst>
          </a:prstGeom>
          <a:solidFill>
            <a:srgbClr val="33333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028503" y="4884994"/>
            <a:ext cx="3708066" cy="1212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$ </a:t>
            </a:r>
            <a:r>
              <a:rPr lang="en-US" altLang="ko-KR" sz="1400" dirty="0" err="1">
                <a:solidFill>
                  <a:schemeClr val="bg1"/>
                </a:solidFill>
              </a:rPr>
              <a:t>aws</a:t>
            </a:r>
            <a:r>
              <a:rPr lang="en-US" altLang="ko-KR" sz="1400" dirty="0">
                <a:solidFill>
                  <a:schemeClr val="bg1"/>
                </a:solidFill>
              </a:rPr>
              <a:t> ec2 describe-instances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 smtClean="0">
                <a:solidFill>
                  <a:schemeClr val="bg1"/>
                </a:solidFill>
              </a:rPr>
              <a:t>   --</a:t>
            </a:r>
            <a:r>
              <a:rPr lang="en-US" altLang="ko-KR" sz="1400" dirty="0">
                <a:solidFill>
                  <a:schemeClr val="bg1"/>
                </a:solidFill>
              </a:rPr>
              <a:t>instance-ids </a:t>
            </a:r>
            <a:r>
              <a:rPr lang="en-US" altLang="ko-KR" sz="1400" dirty="0" smtClean="0">
                <a:solidFill>
                  <a:schemeClr val="bg1"/>
                </a:solidFill>
              </a:rPr>
              <a:t>  i-0e7abc17   i-4d7bbd54 </a:t>
            </a:r>
          </a:p>
          <a:p>
            <a:pPr>
              <a:lnSpc>
                <a:spcPct val="130000"/>
              </a:lnSpc>
            </a:pPr>
            <a:r>
              <a:rPr lang="en-US" altLang="ko-KR" sz="1400" dirty="0" smtClean="0">
                <a:solidFill>
                  <a:schemeClr val="bg1"/>
                </a:solidFill>
              </a:rPr>
              <a:t>   --</a:t>
            </a:r>
            <a:r>
              <a:rPr lang="en-US" altLang="ko-KR" sz="1400" dirty="0">
                <a:solidFill>
                  <a:schemeClr val="bg1"/>
                </a:solidFill>
              </a:rPr>
              <a:t>filters "Name=availability-zone</a:t>
            </a:r>
            <a:r>
              <a:rPr lang="en-US" altLang="ko-KR" sz="1400" dirty="0" smtClean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400" dirty="0" smtClean="0">
                <a:solidFill>
                  <a:schemeClr val="bg1"/>
                </a:solidFill>
              </a:rPr>
              <a:t>   Values=ap-northeast-1c</a:t>
            </a:r>
            <a:r>
              <a:rPr lang="en-US" altLang="ko-KR" sz="1400" dirty="0">
                <a:solidFill>
                  <a:schemeClr val="bg1"/>
                </a:solidFill>
              </a:rPr>
              <a:t>"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57119" y="4174802"/>
            <a:ext cx="1664238" cy="5601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버킷</a:t>
            </a:r>
            <a:r>
              <a:rPr lang="ko-KR" altLang="en-US" sz="2400" b="1" dirty="0" smtClean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리스트</a:t>
            </a:r>
            <a:endParaRPr lang="en-US" altLang="ko-KR" sz="2400" b="1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90531" y="4174802"/>
            <a:ext cx="26821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특정 </a:t>
            </a:r>
            <a:r>
              <a:rPr lang="ko-KR" altLang="en-US" sz="2400" b="1" dirty="0" err="1" smtClean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버킷</a:t>
            </a:r>
            <a:r>
              <a:rPr lang="ko-KR" altLang="en-US" sz="2400" b="1" dirty="0" smtClean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내용 확인</a:t>
            </a:r>
            <a:endParaRPr lang="en-US" altLang="ko-KR" sz="2400" b="1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7670" y="6428407"/>
            <a:ext cx="68643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http://pyrasis.com/book/TheArtOfAmazonWebServices/Chapter30/03</a:t>
            </a:r>
            <a:endParaRPr lang="ko-KR" alt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46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094960" y="5213434"/>
            <a:ext cx="4490977" cy="746760"/>
          </a:xfrm>
          <a:prstGeom prst="roundRect">
            <a:avLst>
              <a:gd name="adj" fmla="val 7367"/>
            </a:avLst>
          </a:prstGeom>
          <a:solidFill>
            <a:srgbClr val="33333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997306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0" y="1103986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569986"/>
            <a:ext cx="2520000" cy="482400"/>
          </a:xfrm>
          <a:prstGeom prst="rect">
            <a:avLst/>
          </a:prstGeom>
          <a:solidFill>
            <a:srgbClr val="FFD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79236" y="62652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0" y="1052386"/>
            <a:ext cx="482600" cy="482400"/>
            <a:chOff x="0" y="563880"/>
            <a:chExt cx="482600" cy="482400"/>
          </a:xfrm>
        </p:grpSpPr>
        <p:sp>
          <p:nvSpPr>
            <p:cNvPr id="38" name="직사각형 3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0" y="1534786"/>
            <a:ext cx="482600" cy="482400"/>
            <a:chOff x="0" y="563880"/>
            <a:chExt cx="482600" cy="482400"/>
          </a:xfrm>
        </p:grpSpPr>
        <p:sp>
          <p:nvSpPr>
            <p:cNvPr id="41" name="직사각형 40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61835" y="622612"/>
            <a:ext cx="146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AWS CLI Lab.</a:t>
            </a:r>
            <a:endParaRPr lang="ko-KR" altLang="en-US" b="1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66" name="직사각형 465"/>
          <p:cNvSpPr/>
          <p:nvPr/>
        </p:nvSpPr>
        <p:spPr>
          <a:xfrm>
            <a:off x="785022" y="1046854"/>
            <a:ext cx="1111741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8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Lab 3. </a:t>
            </a:r>
          </a:p>
          <a:p>
            <a:pPr algn="ctr"/>
            <a:r>
              <a:rPr lang="ko-KR" altLang="en-US" sz="24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2400" b="1" dirty="0" smtClean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en-US" altLang="ko-KR" sz="72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 </a:t>
            </a:r>
            <a:r>
              <a:rPr lang="ko-KR" altLang="en-US" sz="72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관리하기</a:t>
            </a:r>
            <a:endParaRPr lang="en-US" altLang="ko-KR" sz="7200" b="1" baseline="30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09064" y="6413731"/>
            <a:ext cx="5782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http://docs.aws.amazon.com/cli/latest/reference/s3/ls.html</a:t>
            </a:r>
            <a:endParaRPr lang="ko-KR" alt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364746" y="5402148"/>
            <a:ext cx="3363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$ </a:t>
            </a:r>
            <a:r>
              <a:rPr lang="en-US" altLang="ko-KR" dirty="0" err="1" smtClean="0">
                <a:solidFill>
                  <a:schemeClr val="bg1"/>
                </a:solidFill>
              </a:rPr>
              <a:t>aws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s3 ls s3://zenon-demo1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96247" y="5213434"/>
            <a:ext cx="4490977" cy="746760"/>
          </a:xfrm>
          <a:prstGeom prst="roundRect">
            <a:avLst>
              <a:gd name="adj" fmla="val 7367"/>
            </a:avLst>
          </a:prstGeom>
          <a:solidFill>
            <a:srgbClr val="33333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466033" y="5402148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$ </a:t>
            </a:r>
            <a:r>
              <a:rPr lang="en-US" altLang="ko-KR" dirty="0" err="1" smtClean="0">
                <a:solidFill>
                  <a:schemeClr val="bg1"/>
                </a:solidFill>
              </a:rPr>
              <a:t>aws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s3 </a:t>
            </a:r>
            <a:r>
              <a:rPr lang="en-US" altLang="ko-KR" dirty="0" smtClean="0">
                <a:solidFill>
                  <a:schemeClr val="bg1"/>
                </a:solidFill>
              </a:rPr>
              <a:t>ls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11769" y="4599356"/>
            <a:ext cx="1664238" cy="5601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버킷</a:t>
            </a:r>
            <a:r>
              <a:rPr lang="ko-KR" altLang="en-US" sz="2400" b="1" dirty="0" smtClean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리스트</a:t>
            </a:r>
            <a:endParaRPr lang="en-US" altLang="ko-KR" sz="2400" b="1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988279" y="4599356"/>
            <a:ext cx="26821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특정 </a:t>
            </a:r>
            <a:r>
              <a:rPr lang="ko-KR" altLang="en-US" sz="2400" b="1" dirty="0" err="1" smtClean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버킷</a:t>
            </a:r>
            <a:r>
              <a:rPr lang="ko-KR" altLang="en-US" sz="2400" b="1" dirty="0" smtClean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내용 확인</a:t>
            </a:r>
            <a:endParaRPr lang="en-US" altLang="ko-KR" sz="2400" b="1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71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0" y="573240"/>
            <a:ext cx="3058160" cy="482400"/>
          </a:xfrm>
          <a:prstGeom prst="rect">
            <a:avLst/>
          </a:prstGeom>
          <a:solidFill>
            <a:srgbClr val="FE4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79236" y="62977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0" y="1055640"/>
            <a:ext cx="482600" cy="482400"/>
            <a:chOff x="0" y="563880"/>
            <a:chExt cx="482600" cy="482400"/>
          </a:xfrm>
        </p:grpSpPr>
        <p:sp>
          <p:nvSpPr>
            <p:cNvPr id="41" name="직사각형 40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61835" y="622158"/>
            <a:ext cx="199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Available Services</a:t>
            </a:r>
            <a:endParaRPr lang="ko-KR" altLang="en-US" b="1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40120" y="6477229"/>
            <a:ext cx="50350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altLang="ko-KR" sz="1400" dirty="0">
                <a:solidFill>
                  <a:prstClr val="black"/>
                </a:solidFill>
              </a:rPr>
              <a:t>http://docs.aws.amazon.com/cli/latest/reference/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12" y="1191907"/>
            <a:ext cx="1524529" cy="430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058" y="1207147"/>
            <a:ext cx="1587500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020" y="1207185"/>
            <a:ext cx="2070100" cy="520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934" y="1207185"/>
            <a:ext cx="1595905" cy="41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479" y="1207185"/>
            <a:ext cx="2070100" cy="520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31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0" y="578120"/>
            <a:ext cx="2520000" cy="482400"/>
          </a:xfrm>
          <a:prstGeom prst="rect">
            <a:avLst/>
          </a:prstGeom>
          <a:solidFill>
            <a:srgbClr val="70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79236" y="63465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1835" y="626262"/>
            <a:ext cx="1049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Wrap Up</a:t>
            </a:r>
            <a:endParaRPr lang="ko-KR" altLang="en-US" b="1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096000" y="1218904"/>
            <a:ext cx="5744062" cy="1473812"/>
          </a:xfrm>
          <a:prstGeom prst="roundRect">
            <a:avLst>
              <a:gd name="adj" fmla="val 6115"/>
            </a:avLst>
          </a:prstGeom>
          <a:solidFill>
            <a:srgbClr val="EAF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61191" y="1264724"/>
            <a:ext cx="5657318" cy="3647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Amazon </a:t>
            </a: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</a:t>
            </a:r>
            <a:r>
              <a:rPr lang="ko-KR" altLang="en-US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란</a:t>
            </a: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</a:t>
            </a:r>
            <a:endParaRPr lang="en-US" altLang="ko-KR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S3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AWS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 서비스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저렴한 가격으로 파일 서비스 이용가능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HTTP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프로토콜과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연동되어 인터넷 사용이 가능하면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손쉽게 접근하여 이용가능하고</a:t>
            </a:r>
            <a:r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정적 홈페이지 구축 가능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AWS CLI </a:t>
            </a:r>
            <a:r>
              <a:rPr lang="ko-KR" altLang="en-US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란</a:t>
            </a: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</a:t>
            </a:r>
            <a:endParaRPr lang="en-US" altLang="ko-KR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커맨드 라인을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이용하여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AWS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대부분의 기능을 이용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초보자에게는 친숙하지는 않은 터미널로 접근하여 명령어를 입력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반복적이고 복잡한 작업을 스크립트로 작성하여 자동화 가능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 rot="10800000">
            <a:off x="8592527" y="2041470"/>
            <a:ext cx="1923071" cy="234188"/>
          </a:xfrm>
          <a:prstGeom prst="rightArrow">
            <a:avLst>
              <a:gd name="adj1" fmla="val 40345"/>
              <a:gd name="adj2" fmla="val 139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8592527" y="1721622"/>
            <a:ext cx="1923071" cy="234188"/>
          </a:xfrm>
          <a:prstGeom prst="rightArrow">
            <a:avLst>
              <a:gd name="adj1" fmla="val 40345"/>
              <a:gd name="adj2" fmla="val 139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7" descr="C:\Users\titicaca\Desktop\browser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165" y="1638367"/>
            <a:ext cx="1218023" cy="52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192912" y="2141926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웹브라우저</a:t>
            </a:r>
            <a:endParaRPr lang="ko-KR" altLang="en-US" sz="14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6" name="Picture 8" descr="C:\Users\titicaca\Desktop\13971195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46745" y="1601589"/>
            <a:ext cx="619740" cy="61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305249" y="215856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</a:t>
            </a:r>
            <a:endParaRPr lang="ko-KR" altLang="en-US" sz="14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4338" name="Picture 2" descr="C:\Users\titicaca\Desktop\cloud_upload_arrow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564" y="1331073"/>
            <a:ext cx="1069053" cy="106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titicaca\Desktop\folder-app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605" y="1745621"/>
            <a:ext cx="710549" cy="71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0796552" y="2082830"/>
            <a:ext cx="623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Folder</a:t>
            </a:r>
            <a:endParaRPr lang="ko-KR" altLang="en-US" sz="12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0" r="54954" b="42882"/>
          <a:stretch/>
        </p:blipFill>
        <p:spPr bwMode="auto">
          <a:xfrm>
            <a:off x="7345680" y="3200400"/>
            <a:ext cx="4462292" cy="3324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93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5611299" y="1054084"/>
            <a:ext cx="6228763" cy="2837866"/>
          </a:xfrm>
          <a:prstGeom prst="roundRect">
            <a:avLst>
              <a:gd name="adj" fmla="val 6115"/>
            </a:avLst>
          </a:prstGeom>
          <a:solidFill>
            <a:srgbClr val="EAF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00992" y="5623881"/>
            <a:ext cx="4539939" cy="5090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63880"/>
            <a:ext cx="2520000" cy="482400"/>
          </a:xfrm>
          <a:prstGeom prst="rect">
            <a:avLst/>
          </a:prstGeom>
          <a:solidFill>
            <a:srgbClr val="2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0" y="1046280"/>
            <a:ext cx="482600" cy="482400"/>
            <a:chOff x="0" y="563880"/>
            <a:chExt cx="482600" cy="482400"/>
          </a:xfrm>
        </p:grpSpPr>
        <p:sp>
          <p:nvSpPr>
            <p:cNvPr id="29" name="직사각형 28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2B4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</p:grpSpPr>
        <p:sp>
          <p:nvSpPr>
            <p:cNvPr id="32" name="직사각형 31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4C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</p:grpSpPr>
        <p:sp>
          <p:nvSpPr>
            <p:cNvPr id="35" name="직사각형 34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</p:grpSpPr>
        <p:sp>
          <p:nvSpPr>
            <p:cNvPr id="38" name="직사각형 3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0" y="2975880"/>
            <a:ext cx="482600" cy="482400"/>
            <a:chOff x="0" y="563880"/>
            <a:chExt cx="482600" cy="482400"/>
          </a:xfrm>
        </p:grpSpPr>
        <p:sp>
          <p:nvSpPr>
            <p:cNvPr id="41" name="직사각형 40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61836" y="61892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 </a:t>
            </a:r>
            <a:r>
              <a:rPr lang="ko-KR" altLang="en-US" b="1" dirty="0" smtClean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알아보기</a:t>
            </a:r>
            <a:endParaRPr lang="ko-KR" altLang="en-US" b="1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61191" y="1264724"/>
            <a:ext cx="4600940" cy="4639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오늘 파트를 진행하기에 앞서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아마존 웹 서비스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(AWS)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계정 생성 필요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600" dirty="0" smtClean="0"/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Amazon </a:t>
            </a: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</a:t>
            </a:r>
            <a:r>
              <a:rPr lang="ko-KR" altLang="en-US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란</a:t>
            </a: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</a:t>
            </a:r>
            <a:endParaRPr lang="en-US" altLang="ko-KR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S3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Simple Storage Service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스토리지 서비스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드라이브와 유사한 서비스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HTTP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프로토콜과 연동이 가능한 특징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간단한 용어 정리</a:t>
            </a:r>
            <a:endParaRPr lang="en-US" altLang="ko-KR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버킷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S3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저장소의 용어로 사용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리전별로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유일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파일과 폴더로 구성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URL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사용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리전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컴퓨터가 존재하는 지역 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282" y="1741604"/>
            <a:ext cx="1205331" cy="124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04684" y="5731212"/>
            <a:ext cx="4257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https://s3.</a:t>
            </a:r>
            <a:r>
              <a:rPr lang="en-US" altLang="ko-KR" sz="1200" dirty="0" smtClean="0">
                <a:solidFill>
                  <a:srgbClr val="FF0000"/>
                </a:solidFill>
              </a:rPr>
              <a:t>[region-id]</a:t>
            </a:r>
            <a:r>
              <a:rPr lang="en-US" altLang="ko-KR" sz="1200" dirty="0" smtClean="0"/>
              <a:t>.amazonaws.com/</a:t>
            </a:r>
            <a:r>
              <a:rPr lang="en-US" altLang="ko-KR" sz="1200" dirty="0" smtClean="0">
                <a:solidFill>
                  <a:srgbClr val="FF0000"/>
                </a:solidFill>
              </a:rPr>
              <a:t> [bucket-name]</a:t>
            </a:r>
            <a:r>
              <a:rPr lang="en-US" altLang="ko-KR" sz="1200" dirty="0" smtClean="0"/>
              <a:t>/...</a:t>
            </a:r>
            <a:endParaRPr lang="ko-KR" altLang="en-US" sz="1200" dirty="0"/>
          </a:p>
        </p:txBody>
      </p:sp>
      <p:sp>
        <p:nvSpPr>
          <p:cNvPr id="43" name="직사각형 42"/>
          <p:cNvSpPr/>
          <p:nvPr/>
        </p:nvSpPr>
        <p:spPr>
          <a:xfrm>
            <a:off x="6429084" y="5210856"/>
            <a:ext cx="4515438" cy="5090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6570488" y="5326880"/>
            <a:ext cx="4243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https://s3.</a:t>
            </a:r>
            <a:r>
              <a:rPr lang="en-US" altLang="ko-KR" sz="1200" dirty="0" smtClean="0">
                <a:solidFill>
                  <a:srgbClr val="FF0000"/>
                </a:solidFill>
              </a:rPr>
              <a:t>ap-northeast-2</a:t>
            </a:r>
            <a:r>
              <a:rPr lang="en-US" altLang="ko-KR" sz="1200" dirty="0" smtClean="0"/>
              <a:t>.amazonaws.com/</a:t>
            </a:r>
            <a:r>
              <a:rPr lang="en-US" altLang="ko-KR" sz="1200" dirty="0" smtClean="0">
                <a:solidFill>
                  <a:srgbClr val="FF0000"/>
                </a:solidFill>
              </a:rPr>
              <a:t>demo</a:t>
            </a:r>
            <a:r>
              <a:rPr lang="en-US" altLang="ko-KR" sz="1200" dirty="0" smtClean="0"/>
              <a:t>/test.txt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6429084" y="5793959"/>
            <a:ext cx="55241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/>
              <a:t>[1] AWS </a:t>
            </a:r>
            <a:r>
              <a:rPr lang="en-US" altLang="ko-KR" sz="1200" b="1" dirty="0"/>
              <a:t>Regions and Endpoints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: http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://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docs.aws.amazon.com/general/latest/gr/rande.html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089712" y="400974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 </a:t>
            </a:r>
            <a:r>
              <a:rPr lang="ko-KR" altLang="en-US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서비스에 </a:t>
            </a:r>
            <a:r>
              <a:rPr lang="ko-KR" altLang="en-US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업로드된</a:t>
            </a:r>
            <a:r>
              <a:rPr lang="ko-KR" altLang="en-US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파일</a:t>
            </a: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경로 간단한 예시</a:t>
            </a:r>
            <a:endParaRPr lang="en-US" altLang="ko-KR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 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리전에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demo</a:t>
            </a:r>
            <a:r>
              <a:rPr lang="ko-KR" altLang="en-US" sz="14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버킷을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만들고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test.txt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파일 업로드</a:t>
            </a:r>
            <a:endParaRPr lang="en-US" altLang="ko-KR" sz="14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(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Seoul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Region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en-US" altLang="ko-KR" sz="1400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ap-northeast-2 </a:t>
            </a:r>
          </a:p>
          <a:p>
            <a:pPr lvl="0"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오른쪽 화살표 44"/>
          <p:cNvSpPr/>
          <p:nvPr/>
        </p:nvSpPr>
        <p:spPr>
          <a:xfrm rot="10800000">
            <a:off x="8135327" y="2041470"/>
            <a:ext cx="1923071" cy="234188"/>
          </a:xfrm>
          <a:prstGeom prst="rightArrow">
            <a:avLst>
              <a:gd name="adj1" fmla="val 40345"/>
              <a:gd name="adj2" fmla="val 139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 descr="C:\Users\titicaca\Desktop\folder-app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24" y="1627252"/>
            <a:ext cx="710549" cy="71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5" descr="C:\Users\titicaca\Desktop\folder-app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24" y="2684943"/>
            <a:ext cx="710549" cy="71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 rot="16200000">
            <a:off x="10247614" y="2298687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endParaRPr lang="ko-KR" altLang="en-US" dirty="0"/>
          </a:p>
        </p:txBody>
      </p:sp>
      <p:sp>
        <p:nvSpPr>
          <p:cNvPr id="51" name="오른쪽 화살표 50"/>
          <p:cNvSpPr/>
          <p:nvPr/>
        </p:nvSpPr>
        <p:spPr>
          <a:xfrm>
            <a:off x="8135327" y="1721622"/>
            <a:ext cx="1923071" cy="234188"/>
          </a:xfrm>
          <a:prstGeom prst="rightArrow">
            <a:avLst>
              <a:gd name="adj1" fmla="val 40345"/>
              <a:gd name="adj2" fmla="val 139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799845" y="1951454"/>
            <a:ext cx="1032230" cy="1032230"/>
            <a:chOff x="5950677" y="1624190"/>
            <a:chExt cx="1032230" cy="1032230"/>
          </a:xfrm>
        </p:grpSpPr>
        <p:pic>
          <p:nvPicPr>
            <p:cNvPr id="1030" name="Picture 6" descr="C:\Users\titicaca\Desktop\user-remove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0677" y="1624190"/>
              <a:ext cx="1032230" cy="1032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6739890" y="2378415"/>
              <a:ext cx="36000" cy="180000"/>
            </a:xfrm>
            <a:prstGeom prst="rect">
              <a:avLst/>
            </a:prstGeom>
            <a:solidFill>
              <a:srgbClr val="3E3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오른쪽 화살표 55"/>
          <p:cNvSpPr/>
          <p:nvPr/>
        </p:nvSpPr>
        <p:spPr>
          <a:xfrm rot="10800000">
            <a:off x="8135327" y="3146624"/>
            <a:ext cx="1923071" cy="234188"/>
          </a:xfrm>
          <a:prstGeom prst="rightArrow">
            <a:avLst>
              <a:gd name="adj1" fmla="val 40345"/>
              <a:gd name="adj2" fmla="val 139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화살표 56"/>
          <p:cNvSpPr/>
          <p:nvPr/>
        </p:nvSpPr>
        <p:spPr>
          <a:xfrm>
            <a:off x="8135327" y="2826776"/>
            <a:ext cx="1923071" cy="234188"/>
          </a:xfrm>
          <a:prstGeom prst="rightArrow">
            <a:avLst>
              <a:gd name="adj1" fmla="val 40345"/>
              <a:gd name="adj2" fmla="val 139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0683660" y="2469320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Bucket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1134947" y="1457833"/>
            <a:ext cx="555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Cloud</a:t>
            </a:r>
            <a:endParaRPr lang="ko-KR" altLang="en-US" sz="12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1437273" y="1747865"/>
            <a:ext cx="0" cy="20358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10169843" y="1517739"/>
            <a:ext cx="193357" cy="331137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10188697" y="1517739"/>
            <a:ext cx="432000" cy="18000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10169843" y="1507579"/>
            <a:ext cx="481407" cy="331137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262171" y="3022152"/>
            <a:ext cx="623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Folder</a:t>
            </a:r>
            <a:endParaRPr lang="ko-KR" altLang="en-US" sz="12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909248" y="1295204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Files</a:t>
            </a:r>
            <a:endParaRPr lang="ko-KR" altLang="en-US" sz="12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85" name="Picture 7" descr="C:\Users\titicaca\Desktop\browser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65" y="1441467"/>
            <a:ext cx="1218023" cy="52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6735712" y="192158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웹브라우저</a:t>
            </a:r>
            <a:endParaRPr lang="ko-KR" altLang="en-US" sz="14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87" name="Picture 8" descr="C:\Users\titicaca\Desktop\139711952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26624" y="2548945"/>
            <a:ext cx="879856" cy="87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7004914" y="341844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</a:t>
            </a:r>
            <a:endParaRPr lang="ko-KR" altLang="en-US" sz="14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106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모서리가 둥근 직사각형 59"/>
          <p:cNvSpPr/>
          <p:nvPr/>
        </p:nvSpPr>
        <p:spPr>
          <a:xfrm>
            <a:off x="8294201" y="3445432"/>
            <a:ext cx="2804455" cy="2837866"/>
          </a:xfrm>
          <a:prstGeom prst="roundRect">
            <a:avLst>
              <a:gd name="adj" fmla="val 6115"/>
            </a:avLst>
          </a:prstGeom>
          <a:solidFill>
            <a:srgbClr val="EAF5FB"/>
          </a:solidFill>
          <a:ln w="57150"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2" r="4948" b="7698"/>
          <a:stretch/>
        </p:blipFill>
        <p:spPr bwMode="auto">
          <a:xfrm>
            <a:off x="8377885" y="3766614"/>
            <a:ext cx="2637086" cy="229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모서리가 둥근 직사각형 53"/>
          <p:cNvSpPr/>
          <p:nvPr/>
        </p:nvSpPr>
        <p:spPr>
          <a:xfrm>
            <a:off x="5032841" y="3445432"/>
            <a:ext cx="2804455" cy="2837866"/>
          </a:xfrm>
          <a:prstGeom prst="roundRect">
            <a:avLst>
              <a:gd name="adj" fmla="val 6115"/>
            </a:avLst>
          </a:prstGeom>
          <a:solidFill>
            <a:srgbClr val="EAF5FB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2" r="4948" b="7698"/>
          <a:stretch/>
        </p:blipFill>
        <p:spPr bwMode="auto">
          <a:xfrm>
            <a:off x="5131317" y="3766614"/>
            <a:ext cx="2637086" cy="229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1799613" y="3445432"/>
            <a:ext cx="2804455" cy="2837866"/>
          </a:xfrm>
          <a:prstGeom prst="roundRect">
            <a:avLst>
              <a:gd name="adj" fmla="val 6115"/>
            </a:avLst>
          </a:prstGeom>
          <a:solidFill>
            <a:srgbClr val="EAF5FB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63880"/>
            <a:ext cx="2520000" cy="482400"/>
          </a:xfrm>
          <a:prstGeom prst="rect">
            <a:avLst/>
          </a:prstGeom>
          <a:solidFill>
            <a:srgbClr val="2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0" y="1046280"/>
            <a:ext cx="482600" cy="482400"/>
            <a:chOff x="0" y="563880"/>
            <a:chExt cx="482600" cy="482400"/>
          </a:xfrm>
        </p:grpSpPr>
        <p:sp>
          <p:nvSpPr>
            <p:cNvPr id="29" name="직사각형 28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2B4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</p:grpSpPr>
        <p:sp>
          <p:nvSpPr>
            <p:cNvPr id="32" name="직사각형 31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4C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</p:grpSpPr>
        <p:sp>
          <p:nvSpPr>
            <p:cNvPr id="35" name="직사각형 34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</p:grpSpPr>
        <p:sp>
          <p:nvSpPr>
            <p:cNvPr id="38" name="직사각형 3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0" y="2975880"/>
            <a:ext cx="482600" cy="482400"/>
            <a:chOff x="0" y="563880"/>
            <a:chExt cx="482600" cy="482400"/>
          </a:xfrm>
        </p:grpSpPr>
        <p:sp>
          <p:nvSpPr>
            <p:cNvPr id="41" name="직사각형 40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61836" y="61892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 </a:t>
            </a:r>
            <a:r>
              <a:rPr lang="ko-KR" altLang="en-US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알아보기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61191" y="1264724"/>
            <a:ext cx="405912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AWS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 종류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EC2(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컴퓨터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내장 스토리지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EBS : EC2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외장형 스토리지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S3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상대적으로 저렴한 가격으로 파일 관리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2" r="4948" b="7698"/>
          <a:stretch/>
        </p:blipFill>
        <p:spPr bwMode="auto">
          <a:xfrm>
            <a:off x="1864592" y="3766614"/>
            <a:ext cx="2637086" cy="229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5271161" y="4499535"/>
            <a:ext cx="1991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chemeClr val="bg1">
                    <a:lumMod val="9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스탠다드</a:t>
            </a:r>
            <a:endParaRPr lang="en-US" altLang="ko-KR" sz="2000" dirty="0" smtClean="0">
              <a:solidFill>
                <a:schemeClr val="bg1">
                  <a:lumMod val="9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ctr"/>
            <a:endParaRPr lang="en-US" altLang="ko-KR" sz="2000" dirty="0" smtClean="0">
              <a:solidFill>
                <a:schemeClr val="bg1">
                  <a:lumMod val="9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Infrequent </a:t>
            </a:r>
          </a:p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Access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963400" y="4499535"/>
            <a:ext cx="199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chemeClr val="bg1">
                    <a:lumMod val="9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스탠다드</a:t>
            </a:r>
            <a:endParaRPr lang="en-US" altLang="ko-KR" sz="2000" dirty="0" smtClean="0">
              <a:solidFill>
                <a:schemeClr val="bg1">
                  <a:lumMod val="9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ctr"/>
            <a:endParaRPr lang="en-US" altLang="ko-KR" sz="2000" dirty="0" smtClean="0">
              <a:solidFill>
                <a:schemeClr val="bg1">
                  <a:lumMod val="9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495096" y="4499535"/>
            <a:ext cx="19916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chemeClr val="bg1">
                    <a:lumMod val="9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아카이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브</a:t>
            </a:r>
            <a:endParaRPr lang="en-US" altLang="ko-KR" sz="2000" dirty="0" smtClean="0">
              <a:solidFill>
                <a:schemeClr val="bg1">
                  <a:lumMod val="9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ctr"/>
            <a:endParaRPr lang="en-US" altLang="ko-KR" sz="2800" dirty="0" smtClean="0">
              <a:solidFill>
                <a:schemeClr val="bg1">
                  <a:lumMod val="9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Glacier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520000" y="6398883"/>
            <a:ext cx="8647286" cy="334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dirty="0" smtClean="0"/>
              <a:t>[2] Amazon </a:t>
            </a:r>
            <a:r>
              <a:rPr lang="en-US" altLang="ko-KR" sz="1200" b="1" dirty="0"/>
              <a:t>S3 </a:t>
            </a:r>
            <a:r>
              <a:rPr lang="ko-KR" altLang="en-US" sz="1200" b="1" dirty="0"/>
              <a:t>스토리지 </a:t>
            </a:r>
            <a:r>
              <a:rPr lang="ko-KR" altLang="en-US" sz="1200" b="1" dirty="0" smtClean="0"/>
              <a:t>클래스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200" dirty="0" smtClean="0"/>
              <a:t>https</a:t>
            </a:r>
            <a:r>
              <a:rPr lang="en-US" altLang="ko-KR" sz="1200" dirty="0"/>
              <a:t>://aws.amazon.com/ko/s3/storage-classes/</a:t>
            </a:r>
            <a:endParaRPr lang="ko-KR" altLang="en-US" sz="1200" dirty="0"/>
          </a:p>
        </p:txBody>
      </p:sp>
      <p:sp>
        <p:nvSpPr>
          <p:cNvPr id="70" name="직사각형 69"/>
          <p:cNvSpPr/>
          <p:nvPr/>
        </p:nvSpPr>
        <p:spPr>
          <a:xfrm>
            <a:off x="1161191" y="2810716"/>
            <a:ext cx="219483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S3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 종류</a:t>
            </a:r>
            <a:r>
              <a:rPr lang="en-US" altLang="ko-KR" b="1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01618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63880"/>
            <a:ext cx="2520000" cy="482400"/>
          </a:xfrm>
          <a:prstGeom prst="rect">
            <a:avLst/>
          </a:prstGeom>
          <a:solidFill>
            <a:srgbClr val="2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0" y="1046280"/>
            <a:ext cx="482600" cy="482400"/>
            <a:chOff x="0" y="563880"/>
            <a:chExt cx="482600" cy="482400"/>
          </a:xfrm>
        </p:grpSpPr>
        <p:sp>
          <p:nvSpPr>
            <p:cNvPr id="29" name="직사각형 28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2B4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</p:grpSpPr>
        <p:sp>
          <p:nvSpPr>
            <p:cNvPr id="32" name="직사각형 31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4C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</p:grpSpPr>
        <p:sp>
          <p:nvSpPr>
            <p:cNvPr id="35" name="직사각형 34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</p:grpSpPr>
        <p:sp>
          <p:nvSpPr>
            <p:cNvPr id="38" name="직사각형 3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0" y="2975880"/>
            <a:ext cx="482600" cy="482400"/>
            <a:chOff x="0" y="563880"/>
            <a:chExt cx="482600" cy="482400"/>
          </a:xfrm>
        </p:grpSpPr>
        <p:sp>
          <p:nvSpPr>
            <p:cNvPr id="41" name="직사각형 40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61836" y="61892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 </a:t>
            </a:r>
            <a:r>
              <a:rPr lang="ko-KR" altLang="en-US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알아보기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00" y="1046280"/>
            <a:ext cx="9321150" cy="533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2525900" y="594982"/>
            <a:ext cx="197201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 </a:t>
            </a:r>
            <a:r>
              <a:rPr lang="ko-KR" altLang="en-US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스토리지 종류</a:t>
            </a:r>
            <a:r>
              <a:rPr lang="en-US" altLang="ko-KR" b="1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99764" y="6398883"/>
            <a:ext cx="8647286" cy="334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dirty="0" smtClean="0"/>
              <a:t>[2] Amazon </a:t>
            </a:r>
            <a:r>
              <a:rPr lang="en-US" altLang="ko-KR" sz="1200" b="1" dirty="0"/>
              <a:t>S3 </a:t>
            </a:r>
            <a:r>
              <a:rPr lang="ko-KR" altLang="en-US" sz="1200" b="1" dirty="0"/>
              <a:t>스토리지 </a:t>
            </a:r>
            <a:r>
              <a:rPr lang="ko-KR" altLang="en-US" sz="1200" b="1" dirty="0" smtClean="0"/>
              <a:t>클래스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200" dirty="0" smtClean="0"/>
              <a:t>https</a:t>
            </a:r>
            <a:r>
              <a:rPr lang="en-US" altLang="ko-KR" sz="1200" dirty="0"/>
              <a:t>://aws.amazon.com/ko/s3/storage-classes/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18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/>
          <p:cNvSpPr/>
          <p:nvPr/>
        </p:nvSpPr>
        <p:spPr>
          <a:xfrm>
            <a:off x="5207763" y="1226493"/>
            <a:ext cx="6588000" cy="1404000"/>
          </a:xfrm>
          <a:prstGeom prst="roundRect">
            <a:avLst>
              <a:gd name="adj" fmla="val 6115"/>
            </a:avLst>
          </a:prstGeom>
          <a:solidFill>
            <a:srgbClr val="EAF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63880"/>
            <a:ext cx="2520000" cy="482400"/>
          </a:xfrm>
          <a:prstGeom prst="rect">
            <a:avLst/>
          </a:prstGeom>
          <a:solidFill>
            <a:srgbClr val="2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0" y="1046280"/>
            <a:ext cx="482600" cy="482400"/>
            <a:chOff x="0" y="563880"/>
            <a:chExt cx="482600" cy="482400"/>
          </a:xfrm>
        </p:grpSpPr>
        <p:sp>
          <p:nvSpPr>
            <p:cNvPr id="29" name="직사각형 28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2B4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</p:grpSpPr>
        <p:sp>
          <p:nvSpPr>
            <p:cNvPr id="32" name="직사각형 31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4C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</p:grpSpPr>
        <p:sp>
          <p:nvSpPr>
            <p:cNvPr id="35" name="직사각형 34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</p:grpSpPr>
        <p:sp>
          <p:nvSpPr>
            <p:cNvPr id="38" name="직사각형 3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0" y="2975880"/>
            <a:ext cx="482600" cy="482400"/>
            <a:chOff x="0" y="563880"/>
            <a:chExt cx="482600" cy="482400"/>
          </a:xfrm>
        </p:grpSpPr>
        <p:sp>
          <p:nvSpPr>
            <p:cNvPr id="41" name="직사각형 40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61836" y="61892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 </a:t>
            </a:r>
            <a:r>
              <a:rPr lang="ko-KR" altLang="en-US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알아보기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607256" y="534519"/>
            <a:ext cx="244810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 </a:t>
            </a:r>
            <a:r>
              <a:rPr lang="ko-KR" altLang="en-US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스토리지 요금 정책</a:t>
            </a:r>
            <a:r>
              <a:rPr lang="en-US" altLang="ko-KR" b="1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[3]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762" y="3872932"/>
            <a:ext cx="6587999" cy="253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763" y="2794781"/>
            <a:ext cx="6760106" cy="106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titicaca\Desktop\RcdLMGac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4" y="1433915"/>
            <a:ext cx="1069471" cy="106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704989" y="1397955"/>
            <a:ext cx="4642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There’s No Such Thing as a Free Lunch</a:t>
            </a:r>
            <a:endParaRPr lang="ko-KR" altLang="en-US" sz="1600" b="1" dirty="0">
              <a:latin typeface="Verdana" panose="020B0604030504040204" pitchFamily="34" charset="0"/>
              <a:ea typeface="12롯데마트드림Bold" panose="02020603020101020101" pitchFamily="18" charset="-127"/>
              <a:cs typeface="Verdana" panose="020B0604030504040204" pitchFamily="34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704989" y="1842492"/>
            <a:ext cx="5128968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클라우드</a:t>
            </a:r>
            <a:r>
              <a:rPr lang="ko-KR" altLang="en-US" sz="16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환경에서 </a:t>
            </a:r>
            <a:r>
              <a:rPr lang="ko-KR" altLang="en-US" sz="1600" dirty="0" err="1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꽁짜</a:t>
            </a:r>
            <a:r>
              <a:rPr lang="ko-KR" altLang="en-US" sz="16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점심은 없다</a:t>
            </a:r>
            <a:r>
              <a:rPr lang="en-US" altLang="ko-KR" sz="16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ko-KR" altLang="en-US" sz="16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의도하지 않은 비용이 발생하지 않도록 항상 주의 필요</a:t>
            </a:r>
            <a:r>
              <a:rPr lang="en-US" altLang="ko-KR" sz="16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935637" y="6411164"/>
            <a:ext cx="6898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dirty="0" smtClean="0"/>
              <a:t>[3] Amazon </a:t>
            </a:r>
            <a:r>
              <a:rPr lang="en-US" altLang="ko-KR" sz="1200" b="1" dirty="0"/>
              <a:t>S3 </a:t>
            </a:r>
            <a:r>
              <a:rPr lang="ko-KR" altLang="en-US" sz="1200" b="1" dirty="0" smtClean="0"/>
              <a:t>요금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dirty="0"/>
              <a:t>https://aws.amazon.com/ko/s3/pricing/</a:t>
            </a:r>
            <a:endParaRPr lang="ko-KR" altLang="en-US" sz="1200" dirty="0"/>
          </a:p>
        </p:txBody>
      </p:sp>
      <p:pic>
        <p:nvPicPr>
          <p:cNvPr id="1029" name="Picture 5" descr="C:\Users\titicaca\Desktop\fishing-boat-silhouette_23-214749733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1206296"/>
            <a:ext cx="4236720" cy="423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titicaca\Desktop\Gold-Dollar-PNG-Transparent-Ima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20" y="4070266"/>
            <a:ext cx="883920" cy="8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32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63880"/>
            <a:ext cx="2520000" cy="482400"/>
          </a:xfrm>
          <a:prstGeom prst="rect">
            <a:avLst/>
          </a:prstGeom>
          <a:solidFill>
            <a:srgbClr val="2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0" y="1046280"/>
            <a:ext cx="482600" cy="482400"/>
            <a:chOff x="0" y="563880"/>
            <a:chExt cx="482600" cy="482400"/>
          </a:xfrm>
        </p:grpSpPr>
        <p:sp>
          <p:nvSpPr>
            <p:cNvPr id="29" name="직사각형 28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2B4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</p:grpSpPr>
        <p:sp>
          <p:nvSpPr>
            <p:cNvPr id="32" name="직사각형 31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4C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</p:grpSpPr>
        <p:sp>
          <p:nvSpPr>
            <p:cNvPr id="35" name="직사각형 34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</p:grpSpPr>
        <p:sp>
          <p:nvSpPr>
            <p:cNvPr id="38" name="직사각형 3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0" y="2975880"/>
            <a:ext cx="482600" cy="482400"/>
            <a:chOff x="0" y="563880"/>
            <a:chExt cx="482600" cy="482400"/>
          </a:xfrm>
        </p:grpSpPr>
        <p:sp>
          <p:nvSpPr>
            <p:cNvPr id="41" name="직사각형 40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61836" y="61892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 </a:t>
            </a:r>
            <a:r>
              <a:rPr lang="ko-KR" altLang="en-US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알아보기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25900" y="559338"/>
            <a:ext cx="23891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AWS </a:t>
            </a:r>
            <a:r>
              <a:rPr lang="ko-KR" altLang="en-US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계산기 사용방법</a:t>
            </a:r>
            <a:r>
              <a:rPr lang="en-US" altLang="ko-KR" b="1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[4]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520000" y="6398883"/>
            <a:ext cx="8647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dirty="0" smtClean="0"/>
              <a:t>[4] AWS Simple Monthly Calculator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dirty="0"/>
              <a:t>http://</a:t>
            </a:r>
            <a:r>
              <a:rPr lang="en-US" altLang="ko-KR" sz="1200" dirty="0" smtClean="0"/>
              <a:t>calculator.s3.amazonaws.com/index.html</a:t>
            </a:r>
            <a:endParaRPr lang="ko-KR" altLang="en-US"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0"/>
          <a:stretch/>
        </p:blipFill>
        <p:spPr bwMode="auto">
          <a:xfrm>
            <a:off x="2594340" y="1182586"/>
            <a:ext cx="8172181" cy="521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순서도: 처리 1"/>
          <p:cNvSpPr/>
          <p:nvPr/>
        </p:nvSpPr>
        <p:spPr>
          <a:xfrm>
            <a:off x="2638189" y="2948282"/>
            <a:ext cx="751343" cy="189525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24773" y="283701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20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①</a:t>
            </a:r>
            <a:endParaRPr lang="en-US" altLang="ko-KR" dirty="0" smtClean="0">
              <a:solidFill>
                <a:srgbClr val="0020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092039" y="2965256"/>
            <a:ext cx="480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0020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②</a:t>
            </a:r>
            <a:endParaRPr lang="en-US" altLang="ko-KR" dirty="0">
              <a:solidFill>
                <a:srgbClr val="0020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317292" y="2270864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③</a:t>
            </a:r>
          </a:p>
        </p:txBody>
      </p:sp>
      <p:sp>
        <p:nvSpPr>
          <p:cNvPr id="44" name="순서도: 처리 43"/>
          <p:cNvSpPr/>
          <p:nvPr/>
        </p:nvSpPr>
        <p:spPr>
          <a:xfrm>
            <a:off x="4951099" y="2378689"/>
            <a:ext cx="2433249" cy="189525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처리 46"/>
          <p:cNvSpPr/>
          <p:nvPr/>
        </p:nvSpPr>
        <p:spPr>
          <a:xfrm>
            <a:off x="3490027" y="3032414"/>
            <a:ext cx="2942280" cy="758320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288" y="4669718"/>
            <a:ext cx="5038805" cy="130822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6197932" y="2445120"/>
            <a:ext cx="1424999" cy="2224598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98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63880"/>
            <a:ext cx="2520000" cy="482400"/>
          </a:xfrm>
          <a:prstGeom prst="rect">
            <a:avLst/>
          </a:prstGeom>
          <a:solidFill>
            <a:srgbClr val="2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0" y="1046280"/>
            <a:ext cx="482600" cy="482400"/>
            <a:chOff x="0" y="563880"/>
            <a:chExt cx="482600" cy="482400"/>
          </a:xfrm>
        </p:grpSpPr>
        <p:sp>
          <p:nvSpPr>
            <p:cNvPr id="29" name="직사각형 28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2B4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</p:grpSpPr>
        <p:sp>
          <p:nvSpPr>
            <p:cNvPr id="32" name="직사각형 31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4C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</p:grpSpPr>
        <p:sp>
          <p:nvSpPr>
            <p:cNvPr id="35" name="직사각형 34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</p:grpSpPr>
        <p:sp>
          <p:nvSpPr>
            <p:cNvPr id="38" name="직사각형 3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0" y="2975880"/>
            <a:ext cx="482600" cy="482400"/>
            <a:chOff x="0" y="563880"/>
            <a:chExt cx="482600" cy="482400"/>
          </a:xfrm>
        </p:grpSpPr>
        <p:sp>
          <p:nvSpPr>
            <p:cNvPr id="41" name="직사각형 40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61836" y="61892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 </a:t>
            </a:r>
            <a:r>
              <a:rPr lang="ko-KR" altLang="en-US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알아보기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25900" y="559338"/>
            <a:ext cx="184217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</a:t>
            </a: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기본 연산 실</a:t>
            </a:r>
            <a:r>
              <a:rPr lang="ko-KR" altLang="en-US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습</a:t>
            </a:r>
            <a:endParaRPr lang="en-US" altLang="ko-KR" b="1" baseline="30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85023" y="1228433"/>
            <a:ext cx="18469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단계 </a:t>
            </a: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b="1" dirty="0" err="1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버킷</a:t>
            </a:r>
            <a:r>
              <a:rPr lang="ko-KR" altLang="en-US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생성</a:t>
            </a:r>
            <a:endParaRPr lang="en-US" altLang="ko-KR" b="1" baseline="30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664" y="1055028"/>
            <a:ext cx="75628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3322320" y="1816340"/>
            <a:ext cx="71831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http://docs.aws.amazon.com/AmazonS3/latest/gsg/CreatingABucket.html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785023" y="2323746"/>
            <a:ext cx="17924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</a:t>
            </a:r>
            <a:r>
              <a:rPr lang="ko-KR" altLang="en-US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단계 </a:t>
            </a: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객체 추가</a:t>
            </a:r>
            <a:endParaRPr lang="en-US" altLang="ko-KR" b="1" baseline="30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664" y="5430212"/>
            <a:ext cx="75628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664" y="2148824"/>
            <a:ext cx="75628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664" y="4336416"/>
            <a:ext cx="75628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직사각형 52"/>
          <p:cNvSpPr/>
          <p:nvPr/>
        </p:nvSpPr>
        <p:spPr>
          <a:xfrm>
            <a:off x="3326507" y="5103896"/>
            <a:ext cx="71789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http://docs.aws.amazon.com/AmazonS3/latest/gsg/CopyingAnObject.html</a:t>
            </a:r>
            <a:endParaRPr lang="ko-KR" altLang="en-US" sz="1200" dirty="0"/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664" y="3242620"/>
            <a:ext cx="75628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3309785" y="4008044"/>
            <a:ext cx="71956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http://docs.aws.amazon.com/AmazonS3/latest/gsg/OpeningAnObject.html</a:t>
            </a:r>
            <a:endParaRPr lang="ko-KR" altLang="en-US" sz="1200" dirty="0"/>
          </a:p>
        </p:txBody>
      </p:sp>
      <p:sp>
        <p:nvSpPr>
          <p:cNvPr id="56" name="직사각형 55"/>
          <p:cNvSpPr/>
          <p:nvPr/>
        </p:nvSpPr>
        <p:spPr>
          <a:xfrm>
            <a:off x="3319293" y="2912192"/>
            <a:ext cx="7186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http://docs.aws.amazon.com/AmazonS3/latest/gsg/PuttingAnObjectInABucket.html</a:t>
            </a:r>
            <a:endParaRPr lang="ko-KR" altLang="en-US" sz="1200" dirty="0"/>
          </a:p>
        </p:txBody>
      </p:sp>
      <p:sp>
        <p:nvSpPr>
          <p:cNvPr id="57" name="직사각형 56"/>
          <p:cNvSpPr/>
          <p:nvPr/>
        </p:nvSpPr>
        <p:spPr>
          <a:xfrm>
            <a:off x="785023" y="5609683"/>
            <a:ext cx="17924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</a:t>
            </a:r>
            <a:r>
              <a:rPr lang="ko-KR" altLang="en-US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단계 </a:t>
            </a: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객체 삭</a:t>
            </a:r>
            <a:r>
              <a:rPr lang="ko-KR" altLang="en-US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</a:t>
            </a:r>
            <a:endParaRPr lang="en-US" altLang="ko-KR" b="1" baseline="30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85023" y="3419058"/>
            <a:ext cx="17924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ko-KR" altLang="en-US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단계 </a:t>
            </a: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객체 조회</a:t>
            </a:r>
            <a:endParaRPr lang="en-US" altLang="ko-KR" b="1" baseline="30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85023" y="4514370"/>
            <a:ext cx="17924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</a:t>
            </a:r>
            <a:r>
              <a:rPr lang="ko-KR" altLang="en-US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단계 </a:t>
            </a: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객체 이동</a:t>
            </a:r>
            <a:endParaRPr lang="en-US" altLang="ko-KR" b="1" baseline="30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319293" y="6199749"/>
            <a:ext cx="7186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http://docs.aws.amazon.com/AmazonS3/latest/gsg/DeletingAnObjectandBucket.html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49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63880"/>
            <a:ext cx="2520000" cy="482400"/>
          </a:xfrm>
          <a:prstGeom prst="rect">
            <a:avLst/>
          </a:prstGeom>
          <a:solidFill>
            <a:srgbClr val="2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0" y="1046280"/>
            <a:ext cx="482600" cy="482400"/>
            <a:chOff x="0" y="563880"/>
            <a:chExt cx="482600" cy="482400"/>
          </a:xfrm>
        </p:grpSpPr>
        <p:sp>
          <p:nvSpPr>
            <p:cNvPr id="29" name="직사각형 28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2B4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</p:grpSpPr>
        <p:sp>
          <p:nvSpPr>
            <p:cNvPr id="32" name="직사각형 31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4C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</p:grpSpPr>
        <p:sp>
          <p:nvSpPr>
            <p:cNvPr id="35" name="직사각형 34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</p:grpSpPr>
        <p:sp>
          <p:nvSpPr>
            <p:cNvPr id="38" name="직사각형 3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0" y="2975880"/>
            <a:ext cx="482600" cy="482400"/>
            <a:chOff x="0" y="563880"/>
            <a:chExt cx="482600" cy="482400"/>
          </a:xfrm>
        </p:grpSpPr>
        <p:sp>
          <p:nvSpPr>
            <p:cNvPr id="41" name="직사각형 40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61836" y="61892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 </a:t>
            </a:r>
            <a:r>
              <a:rPr lang="ko-KR" altLang="en-US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알아보기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25900" y="559338"/>
            <a:ext cx="25218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</a:t>
            </a: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더 </a:t>
            </a:r>
            <a:r>
              <a:rPr lang="ko-KR" altLang="en-US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알아보기 위한 방법</a:t>
            </a:r>
            <a:endParaRPr lang="en-US" altLang="ko-KR" b="1" baseline="30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958840" y="643451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docs.aws.amazon.com/ko_kr/AmazonS3/latest/UG/Welcome.html</a:t>
            </a:r>
            <a:endParaRPr lang="ko-KR" altLang="en-US" sz="12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040" y="1286320"/>
            <a:ext cx="9954288" cy="514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" name="개체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106983"/>
              </p:ext>
            </p:extLst>
          </p:nvPr>
        </p:nvGraphicFramePr>
        <p:xfrm>
          <a:off x="10633910" y="1953386"/>
          <a:ext cx="1278690" cy="107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포장기 셸 개체" showAsIcon="1" r:id="rId4" imgW="522360" imgH="439560" progId="Package">
                  <p:embed/>
                </p:oleObj>
              </mc:Choice>
              <mc:Fallback>
                <p:oleObj name="포장기 셸 개체" showAsIcon="1" r:id="rId4" imgW="52236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33910" y="1953386"/>
                        <a:ext cx="1278690" cy="1076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직선 화살표 연결선 61"/>
          <p:cNvCxnSpPr/>
          <p:nvPr/>
        </p:nvCxnSpPr>
        <p:spPr>
          <a:xfrm>
            <a:off x="9570720" y="1696720"/>
            <a:ext cx="1270000" cy="55440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순서도: 처리 62"/>
          <p:cNvSpPr/>
          <p:nvPr/>
        </p:nvSpPr>
        <p:spPr>
          <a:xfrm>
            <a:off x="9325511" y="1387618"/>
            <a:ext cx="345441" cy="324000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40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0" y="195484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0" y="206152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rgbClr val="2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562720"/>
            <a:ext cx="2520000" cy="482400"/>
          </a:xfrm>
          <a:prstGeom prst="rect">
            <a:avLst/>
          </a:prstGeom>
          <a:solidFill>
            <a:srgbClr val="2B4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9236" y="61925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0" y="1045120"/>
            <a:ext cx="482600" cy="482400"/>
            <a:chOff x="0" y="563880"/>
            <a:chExt cx="482600" cy="482400"/>
          </a:xfrm>
        </p:grpSpPr>
        <p:sp>
          <p:nvSpPr>
            <p:cNvPr id="32" name="직사각형 31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4C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1527520"/>
            <a:ext cx="482600" cy="482400"/>
            <a:chOff x="0" y="563880"/>
            <a:chExt cx="482600" cy="482400"/>
          </a:xfrm>
        </p:grpSpPr>
        <p:sp>
          <p:nvSpPr>
            <p:cNvPr id="35" name="직사각형 34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0" y="2009920"/>
            <a:ext cx="482600" cy="482400"/>
            <a:chOff x="0" y="563880"/>
            <a:chExt cx="482600" cy="482400"/>
          </a:xfrm>
        </p:grpSpPr>
        <p:sp>
          <p:nvSpPr>
            <p:cNvPr id="38" name="직사각형 3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0" y="2492320"/>
            <a:ext cx="482600" cy="482400"/>
            <a:chOff x="0" y="563880"/>
            <a:chExt cx="482600" cy="482400"/>
          </a:xfrm>
        </p:grpSpPr>
        <p:sp>
          <p:nvSpPr>
            <p:cNvPr id="41" name="직사각형 40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785022" y="1070268"/>
            <a:ext cx="1111741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8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Lab 1. </a:t>
            </a:r>
          </a:p>
          <a:p>
            <a:pPr algn="ctr"/>
            <a:r>
              <a:rPr lang="ko-KR" altLang="en-US" sz="24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2400" b="1" dirty="0" smtClean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sz="72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홈페이지 </a:t>
            </a:r>
            <a:r>
              <a:rPr lang="ko-KR" altLang="en-US" sz="72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만들기</a:t>
            </a:r>
            <a:endParaRPr lang="en-US" altLang="ko-KR" sz="7200" b="1" dirty="0" smtClean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1836" y="61892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S3 </a:t>
            </a:r>
            <a:r>
              <a:rPr lang="ko-KR" altLang="en-US" b="1" dirty="0" smtClean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활용하기</a:t>
            </a:r>
            <a:endParaRPr lang="ko-KR" altLang="en-US" b="1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99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사용자 지정 2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fault theme" id="{63D97651-9F09-4B96-A8BE-BCF06120534C}" vid="{32553D14-C644-4D00-8AF9-F760326BB16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1028</TotalTime>
  <Words>771</Words>
  <Application>Microsoft Office PowerPoint</Application>
  <PresentationFormat>사용자 지정</PresentationFormat>
  <Paragraphs>254</Paragraphs>
  <Slides>19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굴림</vt:lpstr>
      <vt:lpstr>Arial</vt:lpstr>
      <vt:lpstr>맑은 고딕</vt:lpstr>
      <vt:lpstr>12롯데마트드림Light</vt:lpstr>
      <vt:lpstr>12롯데마트행복Light</vt:lpstr>
      <vt:lpstr>나눔고딕</vt:lpstr>
      <vt:lpstr>Verdana</vt:lpstr>
      <vt:lpstr>12롯데마트드림Medium</vt:lpstr>
      <vt:lpstr>12롯데마트행복Bold</vt:lpstr>
      <vt:lpstr>12롯데마트드림Bold</vt:lpstr>
      <vt:lpstr>default theme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Jeon ByungYun</cp:lastModifiedBy>
  <cp:revision>67</cp:revision>
  <dcterms:created xsi:type="dcterms:W3CDTF">2015-02-17T13:18:24Z</dcterms:created>
  <dcterms:modified xsi:type="dcterms:W3CDTF">2017-04-18T15:52:48Z</dcterms:modified>
</cp:coreProperties>
</file>